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1" r:id="rId4"/>
    <p:sldId id="282" r:id="rId5"/>
    <p:sldId id="283" r:id="rId6"/>
    <p:sldId id="284" r:id="rId7"/>
    <p:sldId id="285" r:id="rId8"/>
    <p:sldId id="279" r:id="rId9"/>
    <p:sldId id="286" r:id="rId10"/>
    <p:sldId id="287" r:id="rId11"/>
    <p:sldId id="288"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E854B4-08D5-44AD-9208-1DB847C1D7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D5F2209-716A-4411-9B8C-82903E5066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FB0DC78-DE17-45AB-8515-62CB7A797FFE}"/>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2B5700AF-0262-40FC-977E-924D9D4628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1AD370-0749-4BD3-A596-C9D0CF64C14B}"/>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96590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E8409-C1FD-43D8-AFC6-41B4BE84F8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E28C048-E251-4A3E-91B8-BA4DF79207C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12CE11-A121-413A-A730-840FEC88BD2C}"/>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C085A3B9-D8F2-4CC5-8D8C-258AF88CAF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CB0582-59DF-4583-ADF6-8D89735C0EEE}"/>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83391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8981B4-B922-4862-A676-039EFDB663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D4C21C-BB35-4A8D-A2A8-257F13956451}"/>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EBB294-AF30-4857-BF0B-3AB0AA170327}"/>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7885C24F-3A89-4653-87E6-0D38D51018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BD8795-BB24-4A49-B30F-2FEDE587AD27}"/>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370954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576DE-EB0F-45D5-B131-B5D1D236D0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4238E1-CE2D-41BE-A0AB-7E8172EEB38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B63501-D06B-475B-B327-39A0928E683E}"/>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189D70E8-4E4C-485B-8A71-6CFB8D318A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AF8142-AC31-4567-A0B7-9415CAF819D1}"/>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133298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A73CF2-229C-4C6A-931E-6164A2F48AE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C74D1C6-2B83-46C3-8BAE-14AA63AF05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0B613AA-4747-49DD-B8A1-9BCBF7EA6923}"/>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E0A02B2E-0AF4-40DA-B708-8EBE0E636C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EE40FE-DF83-4119-9714-3B5B8852442D}"/>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278129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E173CA-F344-4BAB-A391-A4A7595B45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359CDE-F99C-4862-B902-DD56E902751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621A9F4-9718-465C-963E-977122976A5C}"/>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E0FCD6E-5084-4154-8671-2944A1DB3920}"/>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9603944D-E750-4134-A0DD-9F5B9555D7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8AA279-39AB-4227-8234-162F163C00A4}"/>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170807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CC3DF5-3507-4282-9C35-F563DE551DB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C6A35-2830-427B-895B-047FA9202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EBF9CD18-E64D-468B-852B-87DA07F27A8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194601B-5B8D-449A-A44B-7778BFB6F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A8C1D77-DFFA-44EE-9A77-0D0C8D78A83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9E80AD1-DA0C-40E8-A552-CD72C67BE6F6}"/>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8" name="Espace réservé du pied de page 7">
            <a:extLst>
              <a:ext uri="{FF2B5EF4-FFF2-40B4-BE49-F238E27FC236}">
                <a16:creationId xmlns:a16="http://schemas.microsoft.com/office/drawing/2014/main" id="{A8ED4002-5F2F-4E4D-BAEF-367B2B7B694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57921C7-63EC-4A3B-BC07-69AA0F80E9C4}"/>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55854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1A749-864D-47F4-A83E-3716F87A6F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DA17466-8BA5-4451-80BD-07AC8FAB81BD}"/>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4" name="Espace réservé du pied de page 3">
            <a:extLst>
              <a:ext uri="{FF2B5EF4-FFF2-40B4-BE49-F238E27FC236}">
                <a16:creationId xmlns:a16="http://schemas.microsoft.com/office/drawing/2014/main" id="{3D96FD72-4DF8-4D88-A68E-4995786D3DF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97099B-E12D-4ECC-AC3C-9A017CA1B91A}"/>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362827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92FA53-8817-4FAD-ACF8-66E3F0286C3D}"/>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3" name="Espace réservé du pied de page 2">
            <a:extLst>
              <a:ext uri="{FF2B5EF4-FFF2-40B4-BE49-F238E27FC236}">
                <a16:creationId xmlns:a16="http://schemas.microsoft.com/office/drawing/2014/main" id="{710E1BD5-BAFE-4C25-9485-4D146DAC205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73541-D4B5-43C0-850B-F90E3029BBF7}"/>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354706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5C301B-A88C-455D-A2EB-36A063D405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A516367-D554-4C0A-BE45-5D179C238C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9087594-4148-4F2A-95C7-16C7EE86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CACCA08-2937-475F-8D85-F1FA3C254E8F}"/>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DE847EAB-17ED-4044-A612-0A3CC6CCA6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D6FFC4-D527-4735-967B-3686AE730A25}"/>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321389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4BC14-8445-4B1E-BCD7-B51754D0B9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11D16F-F484-4D14-9A15-AC771F789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E2DB3B-34C6-4F23-A10D-8A64DD304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06EB304-D04D-4F33-9B58-B6DCD85058AF}"/>
              </a:ext>
            </a:extLst>
          </p:cNvPr>
          <p:cNvSpPr>
            <a:spLocks noGrp="1"/>
          </p:cNvSpPr>
          <p:nvPr>
            <p:ph type="dt" sz="half" idx="10"/>
          </p:nvPr>
        </p:nvSpPr>
        <p:spPr/>
        <p:txBody>
          <a:bodyPr/>
          <a:lstStyle/>
          <a:p>
            <a:fld id="{E0BDC0CB-2130-4502-AE3A-1697A31CBF21}" type="datetimeFigureOut">
              <a:rPr lang="fr-FR" smtClean="0"/>
              <a:t>17/01/2025</a:t>
            </a:fld>
            <a:endParaRPr lang="fr-FR"/>
          </a:p>
        </p:txBody>
      </p:sp>
      <p:sp>
        <p:nvSpPr>
          <p:cNvPr id="6" name="Espace réservé du pied de page 5">
            <a:extLst>
              <a:ext uri="{FF2B5EF4-FFF2-40B4-BE49-F238E27FC236}">
                <a16:creationId xmlns:a16="http://schemas.microsoft.com/office/drawing/2014/main" id="{7C9B8363-9D50-44C6-A382-1FC99D8DA0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23920A-B756-4D1B-B6B8-D731D498E7F3}"/>
              </a:ext>
            </a:extLst>
          </p:cNvPr>
          <p:cNvSpPr>
            <a:spLocks noGrp="1"/>
          </p:cNvSpPr>
          <p:nvPr>
            <p:ph type="sldNum" sz="quarter" idx="12"/>
          </p:nvPr>
        </p:nvSpPr>
        <p:spPr/>
        <p:txBody>
          <a:bodyPr/>
          <a:lstStyle/>
          <a:p>
            <a:fld id="{EBA06BE4-1E14-44AC-9609-2A1C26977B69}" type="slidenum">
              <a:rPr lang="fr-FR" smtClean="0"/>
              <a:t>‹N°›</a:t>
            </a:fld>
            <a:endParaRPr lang="fr-FR"/>
          </a:p>
        </p:txBody>
      </p:sp>
    </p:spTree>
    <p:extLst>
      <p:ext uri="{BB962C8B-B14F-4D97-AF65-F5344CB8AC3E}">
        <p14:creationId xmlns:p14="http://schemas.microsoft.com/office/powerpoint/2010/main" val="121879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5122AF0-E817-416D-B565-140C36FD5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8F9D2DB-856A-42E1-BD28-D660FE165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8970B2-89DA-4E6E-818C-0F08152CC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DC0CB-2130-4502-AE3A-1697A31CBF21}" type="datetimeFigureOut">
              <a:rPr lang="fr-FR" smtClean="0"/>
              <a:t>17/01/2025</a:t>
            </a:fld>
            <a:endParaRPr lang="fr-FR"/>
          </a:p>
        </p:txBody>
      </p:sp>
      <p:sp>
        <p:nvSpPr>
          <p:cNvPr id="5" name="Espace réservé du pied de page 4">
            <a:extLst>
              <a:ext uri="{FF2B5EF4-FFF2-40B4-BE49-F238E27FC236}">
                <a16:creationId xmlns:a16="http://schemas.microsoft.com/office/drawing/2014/main" id="{1E628BDB-BBFC-44DE-88E0-00B90BEDC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FB28493-FC6F-426E-AABF-829D2E820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06BE4-1E14-44AC-9609-2A1C26977B69}" type="slidenum">
              <a:rPr lang="fr-FR" smtClean="0"/>
              <a:t>‹N°›</a:t>
            </a:fld>
            <a:endParaRPr lang="fr-FR"/>
          </a:p>
        </p:txBody>
      </p:sp>
    </p:spTree>
    <p:extLst>
      <p:ext uri="{BB962C8B-B14F-4D97-AF65-F5344CB8AC3E}">
        <p14:creationId xmlns:p14="http://schemas.microsoft.com/office/powerpoint/2010/main" val="577261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C626CF1-4D7A-4A13-9CCF-A7D2DE693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4585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27CCA9-9FBA-4269-9E98-E75A4F125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D9E88A33-D7FA-4460-ADAE-1654D4E14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93" y="-1127051"/>
            <a:ext cx="5472000" cy="5472000"/>
          </a:xfrm>
          <a:prstGeom prst="rect">
            <a:avLst/>
          </a:prstGeom>
        </p:spPr>
      </p:pic>
      <p:pic>
        <p:nvPicPr>
          <p:cNvPr id="8" name="Image 7">
            <a:extLst>
              <a:ext uri="{FF2B5EF4-FFF2-40B4-BE49-F238E27FC236}">
                <a16:creationId xmlns:a16="http://schemas.microsoft.com/office/drawing/2014/main" id="{A7FD16B1-6027-406D-9618-2D7413B49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653" y="2402958"/>
            <a:ext cx="5472000" cy="5472000"/>
          </a:xfrm>
          <a:prstGeom prst="rect">
            <a:avLst/>
          </a:prstGeom>
        </p:spPr>
      </p:pic>
      <p:sp>
        <p:nvSpPr>
          <p:cNvPr id="9" name="Rectangle 8">
            <a:extLst>
              <a:ext uri="{FF2B5EF4-FFF2-40B4-BE49-F238E27FC236}">
                <a16:creationId xmlns:a16="http://schemas.microsoft.com/office/drawing/2014/main" id="{E08993F9-C6A3-4591-9A7C-5AAF0CC6D533}"/>
              </a:ext>
            </a:extLst>
          </p:cNvPr>
          <p:cNvSpPr/>
          <p:nvPr/>
        </p:nvSpPr>
        <p:spPr>
          <a:xfrm>
            <a:off x="3909237" y="330185"/>
            <a:ext cx="6096000" cy="2246769"/>
          </a:xfrm>
          <a:prstGeom prst="rect">
            <a:avLst/>
          </a:prstGeom>
        </p:spPr>
        <p:txBody>
          <a:bodyPr>
            <a:spAutoFit/>
          </a:bodyPr>
          <a:lstStyle/>
          <a:p>
            <a:pPr algn="ctr"/>
            <a:r>
              <a:rPr lang="fr-FR" sz="2000" b="1" u="sng" dirty="0">
                <a:solidFill>
                  <a:srgbClr val="14110F"/>
                </a:solidFill>
                <a:latin typeface="Bahnschrift Light SemiCondensed" panose="020B0502040204020203" pitchFamily="34" charset="0"/>
              </a:rPr>
              <a:t>CAMION SCRATCH </a:t>
            </a:r>
          </a:p>
          <a:p>
            <a:pPr algn="ctr"/>
            <a:r>
              <a:rPr lang="fr-FR" sz="2000" b="1" i="1" dirty="0">
                <a:solidFill>
                  <a:srgbClr val="14110F"/>
                </a:solidFill>
                <a:latin typeface="Bahnschrift Light SemiCondensed" panose="020B0502040204020203" pitchFamily="34" charset="0"/>
              </a:rPr>
              <a:t>By C2H</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Mise en place de spectacles participatifs et immersifs.</a:t>
            </a:r>
          </a:p>
          <a:p>
            <a:pPr algn="ctr"/>
            <a:r>
              <a:rPr lang="fr-FR" sz="2000" dirty="0">
                <a:solidFill>
                  <a:srgbClr val="14110F"/>
                </a:solidFill>
                <a:latin typeface="Bahnschrift Light SemiCondensed" panose="020B0502040204020203" pitchFamily="34" charset="0"/>
              </a:rPr>
              <a:t>Accueil du public dans le camion scratch.</a:t>
            </a:r>
          </a:p>
          <a:p>
            <a:pPr algn="ctr"/>
            <a:r>
              <a:rPr lang="fr-FR" sz="2000" dirty="0">
                <a:solidFill>
                  <a:srgbClr val="14110F"/>
                </a:solidFill>
                <a:latin typeface="Bahnschrift Light SemiCondensed" panose="020B0502040204020203" pitchFamily="34" charset="0"/>
              </a:rPr>
              <a:t>Diffusion de musique et sonorisation extérieur en</a:t>
            </a:r>
          </a:p>
          <a:p>
            <a:pPr algn="ctr"/>
            <a:r>
              <a:rPr lang="fr-FR" sz="2000" dirty="0">
                <a:solidFill>
                  <a:srgbClr val="14110F"/>
                </a:solidFill>
                <a:latin typeface="Bahnschrift Light SemiCondensed" panose="020B0502040204020203" pitchFamily="34" charset="0"/>
              </a:rPr>
              <a:t>simultané.</a:t>
            </a:r>
            <a:endParaRPr lang="fr-FR" sz="2000" dirty="0">
              <a:latin typeface="Bahnschrift Light SemiCondensed" panose="020B0502040204020203" pitchFamily="34" charset="0"/>
            </a:endParaRPr>
          </a:p>
        </p:txBody>
      </p:sp>
      <p:sp>
        <p:nvSpPr>
          <p:cNvPr id="10" name="Rectangle 9">
            <a:extLst>
              <a:ext uri="{FF2B5EF4-FFF2-40B4-BE49-F238E27FC236}">
                <a16:creationId xmlns:a16="http://schemas.microsoft.com/office/drawing/2014/main" id="{F2D9CA3C-39FC-4758-96C4-CB548DE7D1A9}"/>
              </a:ext>
            </a:extLst>
          </p:cNvPr>
          <p:cNvSpPr/>
          <p:nvPr/>
        </p:nvSpPr>
        <p:spPr>
          <a:xfrm>
            <a:off x="244549" y="4122135"/>
            <a:ext cx="8771860" cy="1938992"/>
          </a:xfrm>
          <a:prstGeom prst="rect">
            <a:avLst/>
          </a:prstGeom>
        </p:spPr>
        <p:txBody>
          <a:bodyPr wrap="square">
            <a:spAutoFit/>
          </a:bodyPr>
          <a:lstStyle/>
          <a:p>
            <a:pPr algn="ctr"/>
            <a:r>
              <a:rPr lang="fr-FR" sz="2000" b="1" u="sng" dirty="0">
                <a:solidFill>
                  <a:srgbClr val="14110F"/>
                </a:solidFill>
                <a:latin typeface="Bahnschrift Light SemiCondensed" panose="020B0502040204020203" pitchFamily="34" charset="0"/>
              </a:rPr>
              <a:t>BEAT BOX</a:t>
            </a:r>
          </a:p>
          <a:p>
            <a:pPr algn="ctr"/>
            <a:r>
              <a:rPr lang="fr-FR" sz="2000" b="1" i="1" dirty="0">
                <a:solidFill>
                  <a:srgbClr val="14110F"/>
                </a:solidFill>
                <a:latin typeface="Bahnschrift Light SemiCondensed" panose="020B0502040204020203" pitchFamily="34" charset="0"/>
              </a:rPr>
              <a:t>By SAMIR INTER</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Venue de Samir Ïnter proposant présentation et</a:t>
            </a:r>
          </a:p>
          <a:p>
            <a:pPr algn="ctr"/>
            <a:r>
              <a:rPr lang="fr-FR" sz="2000" dirty="0">
                <a:solidFill>
                  <a:srgbClr val="14110F"/>
                </a:solidFill>
                <a:latin typeface="Bahnschrift Light SemiCondensed" panose="020B0502040204020203" pitchFamily="34" charset="0"/>
              </a:rPr>
              <a:t>show musicale. Possibilité d'avoir en supplément, la</a:t>
            </a:r>
          </a:p>
          <a:p>
            <a:pPr algn="ctr"/>
            <a:r>
              <a:rPr lang="fr-FR" sz="2000" dirty="0">
                <a:solidFill>
                  <a:srgbClr val="14110F"/>
                </a:solidFill>
                <a:latin typeface="Bahnschrift Light SemiCondensed" panose="020B0502040204020203" pitchFamily="34" charset="0"/>
              </a:rPr>
              <a:t>mise en place d'ateliers d'initiations.</a:t>
            </a:r>
            <a:endParaRPr lang="fr-FR" sz="2000" dirty="0">
              <a:latin typeface="Bahnschrift Light SemiCondensed" panose="020B0502040204020203" pitchFamily="34" charset="0"/>
            </a:endParaRPr>
          </a:p>
        </p:txBody>
      </p:sp>
    </p:spTree>
    <p:extLst>
      <p:ext uri="{BB962C8B-B14F-4D97-AF65-F5344CB8AC3E}">
        <p14:creationId xmlns:p14="http://schemas.microsoft.com/office/powerpoint/2010/main" val="42364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A4823B3-F496-4A08-A2FA-8A0AA8068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6" name="Image 5">
            <a:extLst>
              <a:ext uri="{FF2B5EF4-FFF2-40B4-BE49-F238E27FC236}">
                <a16:creationId xmlns:a16="http://schemas.microsoft.com/office/drawing/2014/main" id="{F2CD5E76-F0CE-4BFC-AA8C-A39270B96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95" y="-1148316"/>
            <a:ext cx="5472000" cy="5472000"/>
          </a:xfrm>
          <a:prstGeom prst="rect">
            <a:avLst/>
          </a:prstGeom>
        </p:spPr>
      </p:pic>
      <p:sp>
        <p:nvSpPr>
          <p:cNvPr id="7" name="Rectangle 6">
            <a:extLst>
              <a:ext uri="{FF2B5EF4-FFF2-40B4-BE49-F238E27FC236}">
                <a16:creationId xmlns:a16="http://schemas.microsoft.com/office/drawing/2014/main" id="{B4381EA3-FBE2-46C7-AD46-C315EF2DB7F0}"/>
              </a:ext>
            </a:extLst>
          </p:cNvPr>
          <p:cNvSpPr/>
          <p:nvPr/>
        </p:nvSpPr>
        <p:spPr>
          <a:xfrm>
            <a:off x="4153785" y="772076"/>
            <a:ext cx="6096000" cy="1631216"/>
          </a:xfrm>
          <a:prstGeom prst="rect">
            <a:avLst/>
          </a:prstGeom>
        </p:spPr>
        <p:txBody>
          <a:bodyPr>
            <a:spAutoFit/>
          </a:bodyPr>
          <a:lstStyle/>
          <a:p>
            <a:pPr algn="ctr"/>
            <a:r>
              <a:rPr lang="fr-FR" sz="2000" b="1" u="sng" dirty="0">
                <a:solidFill>
                  <a:srgbClr val="14110F"/>
                </a:solidFill>
                <a:latin typeface="Bahnschrift Light SemiCondensed" panose="020B0502040204020203" pitchFamily="34" charset="0"/>
              </a:rPr>
              <a:t>BOXE </a:t>
            </a:r>
          </a:p>
          <a:p>
            <a:pPr algn="ctr"/>
            <a:r>
              <a:rPr lang="fr-FR" sz="2000" b="1" i="1" dirty="0">
                <a:solidFill>
                  <a:srgbClr val="14110F"/>
                </a:solidFill>
                <a:latin typeface="Bahnschrift Light SemiCondensed" panose="020B0502040204020203" pitchFamily="34" charset="0"/>
              </a:rPr>
              <a:t>By ADC NEVERS</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Venue du club de Boxe Citoyenne de Nevers</a:t>
            </a:r>
          </a:p>
          <a:p>
            <a:pPr algn="ctr"/>
            <a:r>
              <a:rPr lang="fr-FR" sz="2000" dirty="0">
                <a:solidFill>
                  <a:srgbClr val="14110F"/>
                </a:solidFill>
                <a:latin typeface="Bahnschrift Light SemiCondensed" panose="020B0502040204020203" pitchFamily="34" charset="0"/>
              </a:rPr>
              <a:t>proposant une animation complète.</a:t>
            </a:r>
            <a:endParaRPr lang="fr-FR" sz="2000" dirty="0">
              <a:latin typeface="Bahnschrift Light SemiCondensed" panose="020B0502040204020203" pitchFamily="34" charset="0"/>
            </a:endParaRPr>
          </a:p>
        </p:txBody>
      </p:sp>
      <p:pic>
        <p:nvPicPr>
          <p:cNvPr id="4" name="Image 3">
            <a:extLst>
              <a:ext uri="{FF2B5EF4-FFF2-40B4-BE49-F238E27FC236}">
                <a16:creationId xmlns:a16="http://schemas.microsoft.com/office/drawing/2014/main" id="{66C84CB8-F129-4FF3-AF29-77746C327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785" y="2403292"/>
            <a:ext cx="5472000" cy="5472000"/>
          </a:xfrm>
          <a:prstGeom prst="rect">
            <a:avLst/>
          </a:prstGeom>
        </p:spPr>
      </p:pic>
      <p:sp>
        <p:nvSpPr>
          <p:cNvPr id="8" name="Rectangle 7">
            <a:extLst>
              <a:ext uri="{FF2B5EF4-FFF2-40B4-BE49-F238E27FC236}">
                <a16:creationId xmlns:a16="http://schemas.microsoft.com/office/drawing/2014/main" id="{55104D8D-F318-4DE3-9DEC-8E4958BCABFD}"/>
              </a:ext>
            </a:extLst>
          </p:cNvPr>
          <p:cNvSpPr/>
          <p:nvPr/>
        </p:nvSpPr>
        <p:spPr>
          <a:xfrm>
            <a:off x="1369605" y="3810830"/>
            <a:ext cx="6096000" cy="1631216"/>
          </a:xfrm>
          <a:prstGeom prst="rect">
            <a:avLst/>
          </a:prstGeom>
        </p:spPr>
        <p:txBody>
          <a:bodyPr>
            <a:spAutoFit/>
          </a:bodyPr>
          <a:lstStyle/>
          <a:p>
            <a:pPr algn="ctr"/>
            <a:r>
              <a:rPr lang="fr-FR" sz="2000" b="1" u="sng" dirty="0">
                <a:solidFill>
                  <a:srgbClr val="14110F"/>
                </a:solidFill>
                <a:latin typeface="Bahnschrift Light SemiCondensed" panose="020B0502040204020203" pitchFamily="34" charset="0"/>
              </a:rPr>
              <a:t>ROLLER </a:t>
            </a:r>
          </a:p>
          <a:p>
            <a:pPr algn="ctr"/>
            <a:r>
              <a:rPr lang="fr-FR" sz="2000" b="1" i="1" dirty="0">
                <a:solidFill>
                  <a:srgbClr val="14110F"/>
                </a:solidFill>
                <a:latin typeface="Bahnschrift Light SemiCondensed" panose="020B0502040204020203" pitchFamily="34" charset="0"/>
              </a:rPr>
              <a:t>By Rolling In The Skin</a:t>
            </a:r>
          </a:p>
          <a:p>
            <a:pPr algn="ctr"/>
            <a:endParaRPr lang="fr-FR" sz="2000" dirty="0">
              <a:solidFill>
                <a:srgbClr val="14110F"/>
              </a:solidFill>
              <a:latin typeface="Bahnschrift Light SemiCondensed" panose="020B0502040204020203" pitchFamily="34" charset="0"/>
            </a:endParaRPr>
          </a:p>
          <a:p>
            <a:pPr algn="ctr"/>
            <a:r>
              <a:rPr lang="fr-FR" sz="2000" dirty="0">
                <a:latin typeface="Bahnschrift Light SemiCondensed" panose="020B0502040204020203" pitchFamily="34" charset="0"/>
              </a:rPr>
              <a:t>Initiation au roller mais aussi du perfectionnement et de l'apprentissage du roller freestyle</a:t>
            </a:r>
          </a:p>
        </p:txBody>
      </p:sp>
    </p:spTree>
    <p:extLst>
      <p:ext uri="{BB962C8B-B14F-4D97-AF65-F5344CB8AC3E}">
        <p14:creationId xmlns:p14="http://schemas.microsoft.com/office/powerpoint/2010/main" val="248794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849687-BBA2-4A9E-8565-A4E50B710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3" name="Image 2">
            <a:extLst>
              <a:ext uri="{FF2B5EF4-FFF2-40B4-BE49-F238E27FC236}">
                <a16:creationId xmlns:a16="http://schemas.microsoft.com/office/drawing/2014/main" id="{C7F56130-45BD-4B6D-BF2C-F0F9DE7AF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673" y="-1154546"/>
            <a:ext cx="5472000" cy="5472000"/>
          </a:xfrm>
          <a:prstGeom prst="rect">
            <a:avLst/>
          </a:prstGeom>
        </p:spPr>
      </p:pic>
      <p:pic>
        <p:nvPicPr>
          <p:cNvPr id="6" name="Image 5">
            <a:extLst>
              <a:ext uri="{FF2B5EF4-FFF2-40B4-BE49-F238E27FC236}">
                <a16:creationId xmlns:a16="http://schemas.microsoft.com/office/drawing/2014/main" id="{3C4E58E6-D91B-4E0F-8C7B-E9034A187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675" y="2382982"/>
            <a:ext cx="5472000" cy="5472000"/>
          </a:xfrm>
          <a:prstGeom prst="rect">
            <a:avLst/>
          </a:prstGeom>
        </p:spPr>
      </p:pic>
      <p:sp>
        <p:nvSpPr>
          <p:cNvPr id="7" name="Rectangle 6">
            <a:extLst>
              <a:ext uri="{FF2B5EF4-FFF2-40B4-BE49-F238E27FC236}">
                <a16:creationId xmlns:a16="http://schemas.microsoft.com/office/drawing/2014/main" id="{0B9C3BE5-4129-4ED1-8F2E-FC7728184662}"/>
              </a:ext>
            </a:extLst>
          </p:cNvPr>
          <p:cNvSpPr/>
          <p:nvPr/>
        </p:nvSpPr>
        <p:spPr>
          <a:xfrm>
            <a:off x="3214255" y="519837"/>
            <a:ext cx="8580582" cy="1631216"/>
          </a:xfrm>
          <a:prstGeom prst="rect">
            <a:avLst/>
          </a:prstGeom>
        </p:spPr>
        <p:txBody>
          <a:bodyPr wrap="square">
            <a:spAutoFit/>
          </a:bodyPr>
          <a:lstStyle/>
          <a:p>
            <a:pPr algn="ctr"/>
            <a:r>
              <a:rPr lang="fr-FR" sz="2000" b="1" u="sng" dirty="0">
                <a:solidFill>
                  <a:srgbClr val="14110F"/>
                </a:solidFill>
                <a:latin typeface="Bahnschrift Light SemiCondensed" panose="020B0502040204020203" pitchFamily="34" charset="0"/>
              </a:rPr>
              <a:t>GOAL A GOAL </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Activité sans contact se jouant sur city-stade. Chaque joueurs évoluent dans son demi-terrain et doit marquer un but à l'adversaire. Les participants n'ont pas le droit de franchir la ligne médiane du terrain et peuvent jouer avec les mains.</a:t>
            </a:r>
            <a:endParaRPr lang="fr-FR" sz="2000" dirty="0">
              <a:latin typeface="Bahnschrift Light SemiCondensed" panose="020B0502040204020203" pitchFamily="34" charset="0"/>
            </a:endParaRPr>
          </a:p>
        </p:txBody>
      </p:sp>
      <p:sp>
        <p:nvSpPr>
          <p:cNvPr id="8" name="Rectangle 7">
            <a:extLst>
              <a:ext uri="{FF2B5EF4-FFF2-40B4-BE49-F238E27FC236}">
                <a16:creationId xmlns:a16="http://schemas.microsoft.com/office/drawing/2014/main" id="{75EB4F1E-F4B9-4DD4-ADE4-CAB75FFB4F22}"/>
              </a:ext>
            </a:extLst>
          </p:cNvPr>
          <p:cNvSpPr/>
          <p:nvPr/>
        </p:nvSpPr>
        <p:spPr>
          <a:xfrm>
            <a:off x="334271" y="3825436"/>
            <a:ext cx="8054109" cy="1938992"/>
          </a:xfrm>
          <a:prstGeom prst="rect">
            <a:avLst/>
          </a:prstGeom>
        </p:spPr>
        <p:txBody>
          <a:bodyPr wrap="square">
            <a:spAutoFit/>
          </a:bodyPr>
          <a:lstStyle/>
          <a:p>
            <a:pPr algn="ctr"/>
            <a:r>
              <a:rPr lang="fr-FR" sz="2000" b="1" u="sng" dirty="0">
                <a:solidFill>
                  <a:srgbClr val="14110F"/>
                </a:solidFill>
                <a:latin typeface="Bahnschrift Light SemiCondensed" panose="020B0502040204020203" pitchFamily="34" charset="0"/>
              </a:rPr>
              <a:t>STREET SOCCER / STREET BALL </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Activité urbaine se jouant, comme le foot, mais à 5 contre 5 sur city stade. </a:t>
            </a:r>
          </a:p>
          <a:p>
            <a:pPr algn="ctr"/>
            <a:r>
              <a:rPr lang="fr-FR" sz="2000" dirty="0">
                <a:solidFill>
                  <a:srgbClr val="14110F"/>
                </a:solidFill>
                <a:latin typeface="Bahnschrift Light SemiCondensed" panose="020B0502040204020203" pitchFamily="34" charset="0"/>
              </a:rPr>
              <a:t>Les hors-jeux sont inexistants. Nous pouvons jouer avec l’intégralité de l’infrastructure, y compris les parois. Le Street ball est la variante du basket se jouant dans les mêmes conditions.</a:t>
            </a:r>
            <a:endParaRPr lang="fr-FR" sz="2000" dirty="0">
              <a:latin typeface="Bahnschrift Light SemiCondensed" panose="020B0502040204020203" pitchFamily="34" charset="0"/>
            </a:endParaRPr>
          </a:p>
        </p:txBody>
      </p:sp>
    </p:spTree>
    <p:extLst>
      <p:ext uri="{BB962C8B-B14F-4D97-AF65-F5344CB8AC3E}">
        <p14:creationId xmlns:p14="http://schemas.microsoft.com/office/powerpoint/2010/main" val="140995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0E423C-79AF-4B32-8E2C-42D70CDCF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D1B94539-C754-4D99-A7CB-392E8E32A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65" y="-1145309"/>
            <a:ext cx="5472000" cy="5472000"/>
          </a:xfrm>
          <a:prstGeom prst="rect">
            <a:avLst/>
          </a:prstGeom>
        </p:spPr>
      </p:pic>
      <p:pic>
        <p:nvPicPr>
          <p:cNvPr id="6" name="Image 5">
            <a:extLst>
              <a:ext uri="{FF2B5EF4-FFF2-40B4-BE49-F238E27FC236}">
                <a16:creationId xmlns:a16="http://schemas.microsoft.com/office/drawing/2014/main" id="{ABA971C4-6B15-43BD-AAAD-D89BA0672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965" y="2447925"/>
            <a:ext cx="5472000" cy="5472000"/>
          </a:xfrm>
          <a:prstGeom prst="rect">
            <a:avLst/>
          </a:prstGeom>
        </p:spPr>
      </p:pic>
      <p:sp>
        <p:nvSpPr>
          <p:cNvPr id="7" name="Rectangle 6">
            <a:extLst>
              <a:ext uri="{FF2B5EF4-FFF2-40B4-BE49-F238E27FC236}">
                <a16:creationId xmlns:a16="http://schemas.microsoft.com/office/drawing/2014/main" id="{CB9ED376-AFF3-4DDB-A2A0-BF1EE53EFB59}"/>
              </a:ext>
            </a:extLst>
          </p:cNvPr>
          <p:cNvSpPr/>
          <p:nvPr/>
        </p:nvSpPr>
        <p:spPr>
          <a:xfrm>
            <a:off x="4047461" y="732797"/>
            <a:ext cx="6096000" cy="1323439"/>
          </a:xfrm>
          <a:prstGeom prst="rect">
            <a:avLst/>
          </a:prstGeom>
        </p:spPr>
        <p:txBody>
          <a:bodyPr>
            <a:spAutoFit/>
          </a:bodyPr>
          <a:lstStyle/>
          <a:p>
            <a:pPr algn="ctr"/>
            <a:r>
              <a:rPr lang="fr-FR" sz="2000" b="1" u="sng" dirty="0">
                <a:solidFill>
                  <a:srgbClr val="14110F"/>
                </a:solidFill>
                <a:latin typeface="Bahnschrift Light SemiCondensed" panose="020B0502040204020203" pitchFamily="34" charset="0"/>
              </a:rPr>
              <a:t>CROSS TRAINING</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Parcours chronométré comprenant des activités mêlant force et endurance. Adapté pour les petits et les grands.</a:t>
            </a:r>
            <a:endParaRPr lang="fr-FR" sz="2000" dirty="0">
              <a:latin typeface="Bahnschrift Light SemiCondensed" panose="020B0502040204020203" pitchFamily="34" charset="0"/>
            </a:endParaRPr>
          </a:p>
        </p:txBody>
      </p:sp>
      <p:sp>
        <p:nvSpPr>
          <p:cNvPr id="8" name="Rectangle 7">
            <a:extLst>
              <a:ext uri="{FF2B5EF4-FFF2-40B4-BE49-F238E27FC236}">
                <a16:creationId xmlns:a16="http://schemas.microsoft.com/office/drawing/2014/main" id="{40D4DBBA-1276-4E0C-A5C0-FA0786CF6B8F}"/>
              </a:ext>
            </a:extLst>
          </p:cNvPr>
          <p:cNvSpPr/>
          <p:nvPr/>
        </p:nvSpPr>
        <p:spPr>
          <a:xfrm>
            <a:off x="711220" y="3820689"/>
            <a:ext cx="7355632" cy="2031325"/>
          </a:xfrm>
          <a:prstGeom prst="rect">
            <a:avLst/>
          </a:prstGeom>
        </p:spPr>
        <p:txBody>
          <a:bodyPr wrap="square">
            <a:spAutoFit/>
          </a:bodyPr>
          <a:lstStyle/>
          <a:p>
            <a:pPr algn="ctr"/>
            <a:r>
              <a:rPr lang="fr-FR" b="1" u="sng" dirty="0">
                <a:latin typeface="Bahnschrift Light SemiCondensed" panose="020B0502040204020203" pitchFamily="34" charset="0"/>
              </a:rPr>
              <a:t>PANNA FOOT</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Variante du football qui se concentre sur les dribbles techniques et les mouvements créatifs, avec un objectif clé : réussir à faire passer le ballon entre les jambes de l'adversaire . Ce sport se joue souvent en un contre un ou en petits groupes, et il met l'accent sur la compétence individuelle, la rapidité et la finesse et la technique.</a:t>
            </a:r>
          </a:p>
        </p:txBody>
      </p:sp>
    </p:spTree>
    <p:extLst>
      <p:ext uri="{BB962C8B-B14F-4D97-AF65-F5344CB8AC3E}">
        <p14:creationId xmlns:p14="http://schemas.microsoft.com/office/powerpoint/2010/main" val="281996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9A3D38-7338-47A8-BD3C-F623A8C99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07649AFD-EFDC-40D8-8503-381762C25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90" y="-1105786"/>
            <a:ext cx="5472000" cy="5472000"/>
          </a:xfrm>
          <a:prstGeom prst="rect">
            <a:avLst/>
          </a:prstGeom>
        </p:spPr>
      </p:pic>
      <p:pic>
        <p:nvPicPr>
          <p:cNvPr id="6" name="Image 5">
            <a:extLst>
              <a:ext uri="{FF2B5EF4-FFF2-40B4-BE49-F238E27FC236}">
                <a16:creationId xmlns:a16="http://schemas.microsoft.com/office/drawing/2014/main" id="{75610612-691B-4035-A19E-AA6B8A038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242" y="2319042"/>
            <a:ext cx="5472000" cy="5472000"/>
          </a:xfrm>
          <a:prstGeom prst="rect">
            <a:avLst/>
          </a:prstGeom>
        </p:spPr>
      </p:pic>
      <p:sp>
        <p:nvSpPr>
          <p:cNvPr id="7" name="Rectangle 6">
            <a:extLst>
              <a:ext uri="{FF2B5EF4-FFF2-40B4-BE49-F238E27FC236}">
                <a16:creationId xmlns:a16="http://schemas.microsoft.com/office/drawing/2014/main" id="{B53C724A-5AF1-4920-9584-3D71A37A559C}"/>
              </a:ext>
            </a:extLst>
          </p:cNvPr>
          <p:cNvSpPr/>
          <p:nvPr/>
        </p:nvSpPr>
        <p:spPr>
          <a:xfrm>
            <a:off x="3143693" y="576493"/>
            <a:ext cx="8722242" cy="1754326"/>
          </a:xfrm>
          <a:prstGeom prst="rect">
            <a:avLst/>
          </a:prstGeom>
        </p:spPr>
        <p:txBody>
          <a:bodyPr wrap="square">
            <a:spAutoFit/>
          </a:bodyPr>
          <a:lstStyle/>
          <a:p>
            <a:pPr algn="ctr"/>
            <a:r>
              <a:rPr lang="fr-FR" b="1" u="sng" dirty="0">
                <a:latin typeface="Bahnschrift Light SemiCondensed" panose="020B0502040204020203" pitchFamily="34" charset="0"/>
              </a:rPr>
              <a:t>SPIKEBALL</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Deux équipes de deux joueurs chacune se confrontent en renvoyant un ballon rebondissant sur un petit trampoline circulaire placé au sol. L'objectif est de faire rebondir le ballon sur le trampoline de manière à ce que l'équipe adverse ne puisse pas le retourner correctement, en respectant des règles spécifiques sur le nombre de touches et les rotations.</a:t>
            </a:r>
          </a:p>
        </p:txBody>
      </p:sp>
      <p:sp>
        <p:nvSpPr>
          <p:cNvPr id="8" name="Rectangle 7">
            <a:extLst>
              <a:ext uri="{FF2B5EF4-FFF2-40B4-BE49-F238E27FC236}">
                <a16:creationId xmlns:a16="http://schemas.microsoft.com/office/drawing/2014/main" id="{9F327D13-56FA-41FB-A420-308820716BC9}"/>
              </a:ext>
            </a:extLst>
          </p:cNvPr>
          <p:cNvSpPr/>
          <p:nvPr/>
        </p:nvSpPr>
        <p:spPr>
          <a:xfrm>
            <a:off x="177209" y="4073368"/>
            <a:ext cx="8722242" cy="1477328"/>
          </a:xfrm>
          <a:prstGeom prst="rect">
            <a:avLst/>
          </a:prstGeom>
        </p:spPr>
        <p:txBody>
          <a:bodyPr wrap="square">
            <a:spAutoFit/>
          </a:bodyPr>
          <a:lstStyle/>
          <a:p>
            <a:pPr algn="ctr"/>
            <a:r>
              <a:rPr lang="fr-FR" b="1" u="sng" dirty="0">
                <a:latin typeface="Bahnschrift Light SemiCondensed" panose="020B0502040204020203" pitchFamily="34" charset="0"/>
              </a:rPr>
              <a:t>SLACKLINE </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Activité d'équilibre où les pratiquants marchent, sautent ou effectuent des figures sur une sangle tendue entre deux points fixes, souvent à quelques mètres du sol. L'objectif est de maintenir l'équilibre et de se déplacer sur la sangle sans tomber.</a:t>
            </a:r>
          </a:p>
        </p:txBody>
      </p:sp>
    </p:spTree>
    <p:extLst>
      <p:ext uri="{BB962C8B-B14F-4D97-AF65-F5344CB8AC3E}">
        <p14:creationId xmlns:p14="http://schemas.microsoft.com/office/powerpoint/2010/main" val="339786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49FD4B4-80BB-4DA1-9CF4-190CE8166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0812C224-6AF8-418C-8055-C063110E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06" y="-1148316"/>
            <a:ext cx="5472000" cy="5472000"/>
          </a:xfrm>
          <a:prstGeom prst="rect">
            <a:avLst/>
          </a:prstGeom>
        </p:spPr>
      </p:pic>
      <p:pic>
        <p:nvPicPr>
          <p:cNvPr id="6" name="Image 5">
            <a:extLst>
              <a:ext uri="{FF2B5EF4-FFF2-40B4-BE49-F238E27FC236}">
                <a16:creationId xmlns:a16="http://schemas.microsoft.com/office/drawing/2014/main" id="{5B717EA7-BE08-4FC0-8A64-3C29033CF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507" y="2308409"/>
            <a:ext cx="5472000" cy="5472000"/>
          </a:xfrm>
          <a:prstGeom prst="rect">
            <a:avLst/>
          </a:prstGeom>
        </p:spPr>
      </p:pic>
      <p:sp>
        <p:nvSpPr>
          <p:cNvPr id="7" name="Rectangle 6">
            <a:extLst>
              <a:ext uri="{FF2B5EF4-FFF2-40B4-BE49-F238E27FC236}">
                <a16:creationId xmlns:a16="http://schemas.microsoft.com/office/drawing/2014/main" id="{E39FE4ED-71FD-4B4C-B1A6-E3F26DEF8BE7}"/>
              </a:ext>
            </a:extLst>
          </p:cNvPr>
          <p:cNvSpPr/>
          <p:nvPr/>
        </p:nvSpPr>
        <p:spPr>
          <a:xfrm>
            <a:off x="3026734" y="710521"/>
            <a:ext cx="9051851" cy="1754326"/>
          </a:xfrm>
          <a:prstGeom prst="rect">
            <a:avLst/>
          </a:prstGeom>
        </p:spPr>
        <p:txBody>
          <a:bodyPr wrap="square">
            <a:spAutoFit/>
          </a:bodyPr>
          <a:lstStyle/>
          <a:p>
            <a:pPr algn="ctr"/>
            <a:r>
              <a:rPr lang="fr-FR" b="1" u="sng" dirty="0">
                <a:latin typeface="Bahnschrift Light SemiCondensed" panose="020B0502040204020203" pitchFamily="34" charset="0"/>
              </a:rPr>
              <a:t>SPORT DE GLISSE</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Regroupent des sports très variés présentant des caractéristiques communes, telles que</a:t>
            </a:r>
          </a:p>
          <a:p>
            <a:pPr algn="ctr"/>
            <a:r>
              <a:rPr lang="fr-FR" dirty="0">
                <a:latin typeface="Bahnschrift Light SemiCondensed" panose="020B0502040204020203" pitchFamily="34" charset="0"/>
              </a:rPr>
              <a:t>sport d’apparition récente, sport individuel, utilisation d’accessoires, haut niveau de </a:t>
            </a:r>
          </a:p>
          <a:p>
            <a:pPr algn="ctr"/>
            <a:r>
              <a:rPr lang="fr-FR" dirty="0">
                <a:latin typeface="Bahnschrift Light SemiCondensed" panose="020B0502040204020203" pitchFamily="34" charset="0"/>
              </a:rPr>
              <a:t>technique et élargissement des possibilités physiques du sportif. </a:t>
            </a:r>
          </a:p>
          <a:p>
            <a:pPr algn="ctr"/>
            <a:r>
              <a:rPr lang="fr-FR" dirty="0">
                <a:latin typeface="Bahnschrift Light SemiCondensed" panose="020B0502040204020203" pitchFamily="34" charset="0"/>
              </a:rPr>
              <a:t>Exemples : Trottinette, skateboard…</a:t>
            </a:r>
          </a:p>
        </p:txBody>
      </p:sp>
      <p:sp>
        <p:nvSpPr>
          <p:cNvPr id="8" name="Rectangle 7">
            <a:extLst>
              <a:ext uri="{FF2B5EF4-FFF2-40B4-BE49-F238E27FC236}">
                <a16:creationId xmlns:a16="http://schemas.microsoft.com/office/drawing/2014/main" id="{06E54B3D-4283-4A4B-B659-546CB4B3F63A}"/>
              </a:ext>
            </a:extLst>
          </p:cNvPr>
          <p:cNvSpPr/>
          <p:nvPr/>
        </p:nvSpPr>
        <p:spPr>
          <a:xfrm>
            <a:off x="0" y="4195456"/>
            <a:ext cx="9030585" cy="1477328"/>
          </a:xfrm>
          <a:prstGeom prst="rect">
            <a:avLst/>
          </a:prstGeom>
        </p:spPr>
        <p:txBody>
          <a:bodyPr wrap="square">
            <a:spAutoFit/>
          </a:bodyPr>
          <a:lstStyle/>
          <a:p>
            <a:pPr algn="ctr"/>
            <a:r>
              <a:rPr lang="fr-FR" b="1" u="sng" dirty="0">
                <a:latin typeface="Bahnschrift Light SemiCondensed" panose="020B0502040204020203" pitchFamily="34" charset="0"/>
              </a:rPr>
              <a:t>ARTS DE LA RUE</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Art qui consiste à faire des acrobaties avec différents objets, le but est d’enchainer le</a:t>
            </a:r>
          </a:p>
          <a:p>
            <a:pPr algn="ctr"/>
            <a:r>
              <a:rPr lang="fr-FR" dirty="0">
                <a:latin typeface="Bahnschrift Light SemiCondensed" panose="020B0502040204020203" pitchFamily="34" charset="0"/>
              </a:rPr>
              <a:t>Plus de figure différentes (on retrouve dans cette catégorie le diabolo, balles de jonglages,</a:t>
            </a:r>
          </a:p>
          <a:p>
            <a:pPr algn="ctr"/>
            <a:r>
              <a:rPr lang="fr-FR" dirty="0">
                <a:latin typeface="Bahnschrift Light SemiCondensed" panose="020B0502040204020203" pitchFamily="34" charset="0"/>
              </a:rPr>
              <a:t>Bâtons du diable, monocycle etc…)</a:t>
            </a:r>
          </a:p>
        </p:txBody>
      </p:sp>
    </p:spTree>
    <p:extLst>
      <p:ext uri="{BB962C8B-B14F-4D97-AF65-F5344CB8AC3E}">
        <p14:creationId xmlns:p14="http://schemas.microsoft.com/office/powerpoint/2010/main" val="78673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BDA990-9632-4A3F-839F-4CE2032DB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ECDEB6B9-16AF-412C-A2AC-FF4EBE632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58" y="-1148316"/>
            <a:ext cx="5472000" cy="5472000"/>
          </a:xfrm>
          <a:prstGeom prst="rect">
            <a:avLst/>
          </a:prstGeom>
        </p:spPr>
      </p:pic>
      <p:sp>
        <p:nvSpPr>
          <p:cNvPr id="5" name="Rectangle 4">
            <a:extLst>
              <a:ext uri="{FF2B5EF4-FFF2-40B4-BE49-F238E27FC236}">
                <a16:creationId xmlns:a16="http://schemas.microsoft.com/office/drawing/2014/main" id="{11E0D1B3-07A4-46E8-95F1-989555435BA7}"/>
              </a:ext>
            </a:extLst>
          </p:cNvPr>
          <p:cNvSpPr/>
          <p:nvPr/>
        </p:nvSpPr>
        <p:spPr>
          <a:xfrm>
            <a:off x="3016103" y="433522"/>
            <a:ext cx="8913628" cy="2308324"/>
          </a:xfrm>
          <a:prstGeom prst="rect">
            <a:avLst/>
          </a:prstGeom>
        </p:spPr>
        <p:txBody>
          <a:bodyPr wrap="square">
            <a:spAutoFit/>
          </a:bodyPr>
          <a:lstStyle/>
          <a:p>
            <a:pPr algn="ctr"/>
            <a:r>
              <a:rPr lang="fr-FR" b="1" u="sng" dirty="0">
                <a:latin typeface="Bahnschrift Light SemiCondensed" panose="020B0502040204020203" pitchFamily="34" charset="0"/>
              </a:rPr>
              <a:t>WEXFOOT</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Sport où l’on s'affronte en utilisant les pieds pour manipuler un ballon léger et rebondissant sur une table. L'objectif est de marquer des points en envoyant le ballon sur la table sans que l’adversaire ne puisse le renvoyer, tout en respectant des règles de jeu qui intègrent des éléments du football.</a:t>
            </a:r>
          </a:p>
          <a:p>
            <a:pPr algn="ctr"/>
            <a:endParaRPr lang="fr-FR" dirty="0">
              <a:latin typeface="Bahnschrift Light SemiCondensed" panose="020B0502040204020203" pitchFamily="34" charset="0"/>
            </a:endParaRPr>
          </a:p>
          <a:p>
            <a:pPr algn="ctr"/>
            <a:r>
              <a:rPr lang="fr-FR" dirty="0">
                <a:latin typeface="Bahnschrift Light SemiCondensed" panose="020B0502040204020203" pitchFamily="34" charset="0"/>
              </a:rPr>
              <a:t>Variante simple à la main type Handball et non Football</a:t>
            </a:r>
          </a:p>
        </p:txBody>
      </p:sp>
    </p:spTree>
    <p:extLst>
      <p:ext uri="{BB962C8B-B14F-4D97-AF65-F5344CB8AC3E}">
        <p14:creationId xmlns:p14="http://schemas.microsoft.com/office/powerpoint/2010/main" val="403034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241CD7-980F-419E-B9F5-F74CE0E5EBE4}"/>
              </a:ext>
            </a:extLst>
          </p:cNvPr>
          <p:cNvSpPr/>
          <p:nvPr/>
        </p:nvSpPr>
        <p:spPr>
          <a:xfrm>
            <a:off x="0" y="85060"/>
            <a:ext cx="12192000" cy="4524315"/>
          </a:xfrm>
          <a:prstGeom prst="rect">
            <a:avLst/>
          </a:prstGeom>
        </p:spPr>
        <p:txBody>
          <a:bodyPr wrap="square">
            <a:spAutoFit/>
          </a:bodyPr>
          <a:lstStyle/>
          <a:p>
            <a:pPr algn="ctr"/>
            <a:r>
              <a:rPr lang="fr-FR" sz="9600" dirty="0">
                <a:latin typeface="Algerian" panose="04020705040A02060702" pitchFamily="82" charset="0"/>
                <a:ea typeface="Adobe Gothic Std B" panose="020B0800000000000000" pitchFamily="34" charset="-128"/>
              </a:rPr>
              <a:t>UFOSTREET</a:t>
            </a:r>
          </a:p>
          <a:p>
            <a:pPr algn="ctr"/>
            <a:r>
              <a:rPr lang="fr-FR" sz="9600" dirty="0">
                <a:latin typeface="Algerian" panose="04020705040A02060702" pitchFamily="82" charset="0"/>
                <a:ea typeface="Adobe Gothic Std B" panose="020B0800000000000000" pitchFamily="34" charset="-128"/>
              </a:rPr>
              <a:t>partenaires</a:t>
            </a:r>
          </a:p>
          <a:p>
            <a:pPr algn="ctr"/>
            <a:endParaRPr lang="fr-FR" sz="9600" dirty="0"/>
          </a:p>
        </p:txBody>
      </p:sp>
      <p:pic>
        <p:nvPicPr>
          <p:cNvPr id="8" name="Image 7">
            <a:extLst>
              <a:ext uri="{FF2B5EF4-FFF2-40B4-BE49-F238E27FC236}">
                <a16:creationId xmlns:a16="http://schemas.microsoft.com/office/drawing/2014/main" id="{BCCCD6C7-6BCA-4304-B707-611EF5327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71037"/>
            <a:ext cx="12192000" cy="3786963"/>
          </a:xfrm>
          <a:prstGeom prst="rect">
            <a:avLst/>
          </a:prstGeom>
        </p:spPr>
      </p:pic>
    </p:spTree>
    <p:extLst>
      <p:ext uri="{BB962C8B-B14F-4D97-AF65-F5344CB8AC3E}">
        <p14:creationId xmlns:p14="http://schemas.microsoft.com/office/powerpoint/2010/main" val="22877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060A1-4957-4F61-A47D-324D5008FCA6}"/>
              </a:ext>
            </a:extLst>
          </p:cNvPr>
          <p:cNvSpPr/>
          <p:nvPr/>
        </p:nvSpPr>
        <p:spPr>
          <a:xfrm>
            <a:off x="0" y="434109"/>
            <a:ext cx="12192000" cy="1569660"/>
          </a:xfrm>
          <a:prstGeom prst="rect">
            <a:avLst/>
          </a:prstGeom>
        </p:spPr>
        <p:txBody>
          <a:bodyPr wrap="square">
            <a:spAutoFit/>
          </a:bodyPr>
          <a:lstStyle/>
          <a:p>
            <a:pPr algn="ctr"/>
            <a:r>
              <a:rPr lang="fr-FR" sz="9600" dirty="0">
                <a:latin typeface="Algerian" panose="04020705040A02060702" pitchFamily="82" charset="0"/>
                <a:ea typeface="Adobe Gothic Std B" panose="020B0800000000000000" pitchFamily="34" charset="-128"/>
              </a:rPr>
              <a:t>UFOSTREET</a:t>
            </a:r>
          </a:p>
        </p:txBody>
      </p:sp>
      <p:pic>
        <p:nvPicPr>
          <p:cNvPr id="4" name="Image 3">
            <a:extLst>
              <a:ext uri="{FF2B5EF4-FFF2-40B4-BE49-F238E27FC236}">
                <a16:creationId xmlns:a16="http://schemas.microsoft.com/office/drawing/2014/main" id="{7413B12B-CB7D-4586-B3AA-5E59FD447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905"/>
            <a:ext cx="12191999" cy="2710973"/>
          </a:xfrm>
          <a:prstGeom prst="rect">
            <a:avLst/>
          </a:prstGeom>
        </p:spPr>
      </p:pic>
      <p:pic>
        <p:nvPicPr>
          <p:cNvPr id="5" name="Image 4">
            <a:extLst>
              <a:ext uri="{FF2B5EF4-FFF2-40B4-BE49-F238E27FC236}">
                <a16:creationId xmlns:a16="http://schemas.microsoft.com/office/drawing/2014/main" id="{3264E2B8-B42B-4EDF-A281-6CB4616EA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536" y="4433978"/>
            <a:ext cx="2470509" cy="2470509"/>
          </a:xfrm>
          <a:prstGeom prst="rect">
            <a:avLst/>
          </a:prstGeom>
        </p:spPr>
      </p:pic>
      <p:sp>
        <p:nvSpPr>
          <p:cNvPr id="6" name="Rectangle 5">
            <a:extLst>
              <a:ext uri="{FF2B5EF4-FFF2-40B4-BE49-F238E27FC236}">
                <a16:creationId xmlns:a16="http://schemas.microsoft.com/office/drawing/2014/main" id="{6E7938AB-6906-405F-829F-86FCAB37C6BE}"/>
              </a:ext>
            </a:extLst>
          </p:cNvPr>
          <p:cNvSpPr/>
          <p:nvPr/>
        </p:nvSpPr>
        <p:spPr>
          <a:xfrm>
            <a:off x="474261" y="5346067"/>
            <a:ext cx="6830716" cy="830997"/>
          </a:xfrm>
          <a:prstGeom prst="rect">
            <a:avLst/>
          </a:prstGeom>
        </p:spPr>
        <p:txBody>
          <a:bodyPr wrap="none">
            <a:spAutoFit/>
          </a:bodyPr>
          <a:lstStyle/>
          <a:p>
            <a:pPr algn="ctr"/>
            <a:r>
              <a:rPr lang="fr-FR" sz="2400" dirty="0">
                <a:latin typeface="Algerian" panose="04020705040A02060702" pitchFamily="82" charset="0"/>
                <a:ea typeface="Adobe Gothic Std B" panose="020B0800000000000000" pitchFamily="34" charset="-128"/>
              </a:rPr>
              <a:t>Partenaire vestimentaire : n10 boutique </a:t>
            </a:r>
          </a:p>
          <a:p>
            <a:pPr algn="ctr"/>
            <a:r>
              <a:rPr lang="fr-FR" sz="2400" dirty="0">
                <a:latin typeface="Algerian" panose="04020705040A02060702" pitchFamily="82" charset="0"/>
                <a:ea typeface="Adobe Gothic Std B" panose="020B0800000000000000" pitchFamily="34" charset="-128"/>
              </a:rPr>
              <a:t>68 rue François Mitterrand 58000 Nevers</a:t>
            </a:r>
          </a:p>
        </p:txBody>
      </p:sp>
    </p:spTree>
    <p:extLst>
      <p:ext uri="{BB962C8B-B14F-4D97-AF65-F5344CB8AC3E}">
        <p14:creationId xmlns:p14="http://schemas.microsoft.com/office/powerpoint/2010/main" val="19705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DCD8A4-45D3-47BB-9944-433C56DA6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303"/>
            <a:ext cx="12212400" cy="197697"/>
          </a:xfrm>
          <a:prstGeom prst="rect">
            <a:avLst/>
          </a:prstGeom>
        </p:spPr>
      </p:pic>
      <p:pic>
        <p:nvPicPr>
          <p:cNvPr id="4" name="Image 3">
            <a:extLst>
              <a:ext uri="{FF2B5EF4-FFF2-40B4-BE49-F238E27FC236}">
                <a16:creationId xmlns:a16="http://schemas.microsoft.com/office/drawing/2014/main" id="{52B2AC3B-5D60-429F-AF06-82C3C36E1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49" y="2434855"/>
            <a:ext cx="5472000" cy="5472000"/>
          </a:xfrm>
          <a:prstGeom prst="rect">
            <a:avLst/>
          </a:prstGeom>
        </p:spPr>
      </p:pic>
      <p:pic>
        <p:nvPicPr>
          <p:cNvPr id="6" name="Image 5">
            <a:extLst>
              <a:ext uri="{FF2B5EF4-FFF2-40B4-BE49-F238E27FC236}">
                <a16:creationId xmlns:a16="http://schemas.microsoft.com/office/drawing/2014/main" id="{C4930A57-6ABC-4EFA-BA51-052BC4DD1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047" y="-1157805"/>
            <a:ext cx="5472000" cy="5472000"/>
          </a:xfrm>
          <a:prstGeom prst="rect">
            <a:avLst/>
          </a:prstGeom>
        </p:spPr>
      </p:pic>
      <p:sp>
        <p:nvSpPr>
          <p:cNvPr id="7" name="Rectangle 6">
            <a:extLst>
              <a:ext uri="{FF2B5EF4-FFF2-40B4-BE49-F238E27FC236}">
                <a16:creationId xmlns:a16="http://schemas.microsoft.com/office/drawing/2014/main" id="{DF3323EC-BC37-48F1-8923-2FCF08ECF238}"/>
              </a:ext>
            </a:extLst>
          </p:cNvPr>
          <p:cNvSpPr/>
          <p:nvPr/>
        </p:nvSpPr>
        <p:spPr>
          <a:xfrm>
            <a:off x="3303181" y="803639"/>
            <a:ext cx="7977963" cy="1631216"/>
          </a:xfrm>
          <a:prstGeom prst="rect">
            <a:avLst/>
          </a:prstGeom>
        </p:spPr>
        <p:txBody>
          <a:bodyPr wrap="square">
            <a:spAutoFit/>
          </a:bodyPr>
          <a:lstStyle/>
          <a:p>
            <a:pPr algn="ctr"/>
            <a:r>
              <a:rPr lang="fr-FR" sz="2000" b="1" u="sng" dirty="0">
                <a:solidFill>
                  <a:srgbClr val="14110F"/>
                </a:solidFill>
                <a:latin typeface="Bahnschrift Light SemiCondensed" panose="020B0502040204020203" pitchFamily="34" charset="0"/>
              </a:rPr>
              <a:t>FREESTYLE FOOTBALL </a:t>
            </a:r>
          </a:p>
          <a:p>
            <a:pPr algn="ctr"/>
            <a:r>
              <a:rPr lang="fr-FR" sz="2000" b="1" i="1" dirty="0">
                <a:solidFill>
                  <a:srgbClr val="14110F"/>
                </a:solidFill>
                <a:latin typeface="Bahnschrift Light SemiCondensed" panose="020B0502040204020203" pitchFamily="34" charset="0"/>
              </a:rPr>
              <a:t>BY FOOTSTYLE</a:t>
            </a:r>
          </a:p>
          <a:p>
            <a:pPr algn="ctr"/>
            <a:endParaRPr lang="fr-FR" sz="2000" dirty="0">
              <a:solidFill>
                <a:srgbClr val="14110F"/>
              </a:solidFill>
              <a:latin typeface="Bahnschrift Light SemiCondensed" panose="020B0502040204020203" pitchFamily="34" charset="0"/>
            </a:endParaRPr>
          </a:p>
          <a:p>
            <a:pPr algn="ctr"/>
            <a:r>
              <a:rPr lang="fr-FR" sz="2000" dirty="0">
                <a:solidFill>
                  <a:srgbClr val="14110F"/>
                </a:solidFill>
                <a:latin typeface="Bahnschrift Light SemiCondensed" panose="020B0502040204020203" pitchFamily="34" charset="0"/>
              </a:rPr>
              <a:t>Venue d'un membre de l'équipe footstyle, fondé par Gautier FAYOLLE, septuple champion du monde, proposant initiation et show de freestyle football.</a:t>
            </a:r>
            <a:endParaRPr lang="fr-FR" sz="2000" dirty="0">
              <a:latin typeface="Bahnschrift Light SemiCondensed" panose="020B0502040204020203" pitchFamily="34" charset="0"/>
            </a:endParaRPr>
          </a:p>
        </p:txBody>
      </p:sp>
      <p:sp>
        <p:nvSpPr>
          <p:cNvPr id="9" name="Rectangle 8">
            <a:extLst>
              <a:ext uri="{FF2B5EF4-FFF2-40B4-BE49-F238E27FC236}">
                <a16:creationId xmlns:a16="http://schemas.microsoft.com/office/drawing/2014/main" id="{25555A10-C8FB-4A5E-8776-27AECD17B771}"/>
              </a:ext>
            </a:extLst>
          </p:cNvPr>
          <p:cNvSpPr/>
          <p:nvPr/>
        </p:nvSpPr>
        <p:spPr>
          <a:xfrm>
            <a:off x="49618" y="3554794"/>
            <a:ext cx="9122735" cy="2554545"/>
          </a:xfrm>
          <a:prstGeom prst="rect">
            <a:avLst/>
          </a:prstGeom>
        </p:spPr>
        <p:txBody>
          <a:bodyPr wrap="square">
            <a:spAutoFit/>
          </a:bodyPr>
          <a:lstStyle/>
          <a:p>
            <a:pPr algn="ctr"/>
            <a:r>
              <a:rPr lang="fr-FR" sz="2000" b="1" u="sng" dirty="0">
                <a:latin typeface="Bahnschrift Light SemiCondensed" panose="020B0502040204020203" pitchFamily="34" charset="0"/>
              </a:rPr>
              <a:t>DOUBLE DUTCH</a:t>
            </a:r>
          </a:p>
          <a:p>
            <a:pPr algn="ctr"/>
            <a:r>
              <a:rPr lang="fr-FR" sz="2000" b="1" i="1" dirty="0">
                <a:solidFill>
                  <a:srgbClr val="14110F"/>
                </a:solidFill>
                <a:latin typeface="Bahnschrift Light SemiCondensed" panose="020B0502040204020203" pitchFamily="34" charset="0"/>
              </a:rPr>
              <a:t>By DOROTHE</a:t>
            </a:r>
          </a:p>
          <a:p>
            <a:pPr algn="ctr"/>
            <a:endParaRPr lang="fr-FR" sz="2000" dirty="0">
              <a:latin typeface="Bahnschrift Light SemiCondensed" panose="020B0502040204020203" pitchFamily="34" charset="0"/>
            </a:endParaRPr>
          </a:p>
          <a:p>
            <a:pPr algn="ctr"/>
            <a:r>
              <a:rPr lang="fr-FR" sz="2000" dirty="0">
                <a:latin typeface="Bahnschrift Light SemiCondensed" panose="020B0502040204020203" pitchFamily="34" charset="0"/>
              </a:rPr>
              <a:t>Forme de saut à la corde où deux personnes tournent deux cordes parallèles en même temps tandis qu'une ou plusieurs personnes sautent entre les cordes. Les sauteurs doivent coordonner leurs mouvements avec la vitesse et le rythme des cordes pour effectuer des figures et des sauts complexes.</a:t>
            </a:r>
          </a:p>
          <a:p>
            <a:pPr algn="ctr"/>
            <a:endParaRPr lang="fr-FR" sz="2000" dirty="0">
              <a:latin typeface="Bahnschrift Light SemiCondensed" panose="020B0502040204020203" pitchFamily="34" charset="0"/>
            </a:endParaRPr>
          </a:p>
        </p:txBody>
      </p:sp>
    </p:spTree>
    <p:extLst>
      <p:ext uri="{BB962C8B-B14F-4D97-AF65-F5344CB8AC3E}">
        <p14:creationId xmlns:p14="http://schemas.microsoft.com/office/powerpoint/2010/main" val="18870476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633</Words>
  <Application>Microsoft Office PowerPoint</Application>
  <PresentationFormat>Grand écran</PresentationFormat>
  <Paragraphs>70</Paragraphs>
  <Slides>11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Adobe Gothic Std B</vt:lpstr>
      <vt:lpstr>Algerian</vt:lpstr>
      <vt:lpstr>Arial</vt:lpstr>
      <vt:lpstr>Bahnschrift Light SemiCondensed</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VALLON Cyril</dc:creator>
  <cp:lastModifiedBy>VALLON Cyril</cp:lastModifiedBy>
  <cp:revision>4</cp:revision>
  <dcterms:created xsi:type="dcterms:W3CDTF">2024-10-15T09:47:23Z</dcterms:created>
  <dcterms:modified xsi:type="dcterms:W3CDTF">2025-01-17T09:10:04Z</dcterms:modified>
</cp:coreProperties>
</file>